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80" r:id="rId4"/>
    <p:sldId id="293" r:id="rId6"/>
    <p:sldId id="282" r:id="rId7"/>
    <p:sldId id="260" r:id="rId8"/>
    <p:sldId id="325" r:id="rId9"/>
    <p:sldId id="284" r:id="rId10"/>
    <p:sldId id="262" r:id="rId11"/>
    <p:sldId id="285" r:id="rId12"/>
    <p:sldId id="326" r:id="rId13"/>
    <p:sldId id="327" r:id="rId14"/>
    <p:sldId id="328" r:id="rId15"/>
    <p:sldId id="349" r:id="rId16"/>
    <p:sldId id="351" r:id="rId17"/>
    <p:sldId id="286" r:id="rId18"/>
    <p:sldId id="329" r:id="rId19"/>
    <p:sldId id="409" r:id="rId20"/>
    <p:sldId id="392" r:id="rId21"/>
    <p:sldId id="353" r:id="rId22"/>
    <p:sldId id="287" r:id="rId23"/>
    <p:sldId id="426" r:id="rId24"/>
    <p:sldId id="354" r:id="rId25"/>
    <p:sldId id="372" r:id="rId26"/>
    <p:sldId id="352" r:id="rId27"/>
    <p:sldId id="373" r:id="rId28"/>
    <p:sldId id="374" r:id="rId29"/>
    <p:sldId id="393" r:id="rId30"/>
    <p:sldId id="375" r:id="rId31"/>
    <p:sldId id="380" r:id="rId32"/>
    <p:sldId id="388" r:id="rId33"/>
    <p:sldId id="377" r:id="rId34"/>
    <p:sldId id="389" r:id="rId35"/>
    <p:sldId id="29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/>
    <p:restoredTop sz="93602"/>
  </p:normalViewPr>
  <p:slideViewPr>
    <p:cSldViewPr snapToGrid="0" snapToObjects="1">
      <p:cViewPr varScale="1">
        <p:scale>
          <a:sx n="59" d="100"/>
          <a:sy n="59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ZeyFra\AppData\Local\Temp\wps.Qn5936\Chart3%20in%20Wp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6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7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 级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28921条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28921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 级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22568条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22568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 级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16507条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16507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8"/>
        <c:overlap val="-100"/>
        <c:axId val="202657098"/>
        <c:axId val="139139929"/>
      </c:barChart>
      <c:catAx>
        <c:axId val="20265709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9139929"/>
        <c:crosses val="autoZero"/>
        <c:auto val="1"/>
        <c:lblAlgn val="ctr"/>
        <c:lblOffset val="100"/>
        <c:noMultiLvlLbl val="0"/>
      </c:catAx>
      <c:valAx>
        <c:axId val="13913992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265709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 vert="eaVert"/>
    <a:lstStyle/>
    <a:p>
      <a:pPr>
        <a:defRPr lang="zh-CN" sz="12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02781289507"/>
          <c:y val="0.122596153846154"/>
          <c:w val="0.664348925410872"/>
          <c:h val="0.8421474358974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p3d contourW="25400"/>
          </c:spPr>
          <c:explosion val="0"/>
          <c:dPt>
            <c:idx val="0"/>
            <c:bubble3D val="0"/>
            <c:explosion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  <a:sp3d contourW="25400"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  <a:sp3d contourW="25400"/>
            </c:spPr>
          </c:dPt>
          <c:dLbls>
            <c:dLbl>
              <c:idx val="0"/>
              <c:layout>
                <c:manualLayout>
                  <c:x val="-0.154672999117348"/>
                  <c:y val="0.29779550657392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66243359313089"/>
                  <c:y val="-0.20507122342534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326280025284447"/>
                  <c:y val="0.0076923291479352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2017级</c:v>
                </c:pt>
                <c:pt idx="1">
                  <c:v>2018级</c:v>
                </c:pt>
                <c:pt idx="2">
                  <c:v>2019级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20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/>
              <a:t>多元线性回归模型所求相关自变量系数</a:t>
            </a:r>
            <a:endParaRPr sz="16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体测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Sheet1!$A$2:$A$11</c:f>
              <c:numCache>
                <c:formatCode>General</c:formatCode>
                <c:ptCount val="10"/>
                <c:pt idx="0">
                  <c:v>-0.5958</c:v>
                </c:pt>
                <c:pt idx="1">
                  <c:v>-0.5968</c:v>
                </c:pt>
                <c:pt idx="2">
                  <c:v>-0.5966</c:v>
                </c:pt>
                <c:pt idx="3">
                  <c:v>-0.5964</c:v>
                </c:pt>
                <c:pt idx="4">
                  <c:v>-0.5961</c:v>
                </c:pt>
                <c:pt idx="5">
                  <c:v>-0.5958</c:v>
                </c:pt>
                <c:pt idx="6">
                  <c:v>-0.5954</c:v>
                </c:pt>
                <c:pt idx="7">
                  <c:v>-0.595</c:v>
                </c:pt>
                <c:pt idx="8">
                  <c:v>-0.5945</c:v>
                </c:pt>
                <c:pt idx="9">
                  <c:v>-0.594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实践教学环节类学科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-0.4371</c:v>
                </c:pt>
                <c:pt idx="1">
                  <c:v>-0.4356</c:v>
                </c:pt>
                <c:pt idx="2">
                  <c:v>-0.4355</c:v>
                </c:pt>
                <c:pt idx="3">
                  <c:v>-0.4353</c:v>
                </c:pt>
                <c:pt idx="4">
                  <c:v>-0.4351</c:v>
                </c:pt>
                <c:pt idx="5">
                  <c:v>-0.4349</c:v>
                </c:pt>
                <c:pt idx="6">
                  <c:v>-0.4346</c:v>
                </c:pt>
                <c:pt idx="7">
                  <c:v>-0.4343</c:v>
                </c:pt>
                <c:pt idx="8">
                  <c:v>-0.434</c:v>
                </c:pt>
                <c:pt idx="9">
                  <c:v>-0.4336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通识类学科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Sheet1!$C$2:$C$11</c:f>
              <c:numCache>
                <c:formatCode>General</c:formatCode>
                <c:ptCount val="10"/>
                <c:pt idx="0">
                  <c:v>0.1815</c:v>
                </c:pt>
                <c:pt idx="1">
                  <c:v>0.1818</c:v>
                </c:pt>
                <c:pt idx="2">
                  <c:v>0.1817</c:v>
                </c:pt>
                <c:pt idx="3">
                  <c:v>0.1816</c:v>
                </c:pt>
                <c:pt idx="4">
                  <c:v>0.1815</c:v>
                </c:pt>
                <c:pt idx="5">
                  <c:v>0.1814</c:v>
                </c:pt>
                <c:pt idx="6">
                  <c:v>0.1812</c:v>
                </c:pt>
                <c:pt idx="7">
                  <c:v>0.181</c:v>
                </c:pt>
                <c:pt idx="8">
                  <c:v>0.1807</c:v>
                </c:pt>
                <c:pt idx="9">
                  <c:v>0.1805</c:v>
                </c:pt>
              </c:numCache>
            </c:numRef>
          </c:val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基础类学科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Sheet1!$D$2:$D$11</c:f>
              <c:numCache>
                <c:formatCode>General</c:formatCode>
                <c:ptCount val="10"/>
                <c:pt idx="0">
                  <c:v>0.3085</c:v>
                </c:pt>
                <c:pt idx="1">
                  <c:v>0.3082</c:v>
                </c:pt>
                <c:pt idx="2">
                  <c:v>0.3072</c:v>
                </c:pt>
                <c:pt idx="3">
                  <c:v>0.3059</c:v>
                </c:pt>
                <c:pt idx="4">
                  <c:v>0.3042</c:v>
                </c:pt>
                <c:pt idx="5">
                  <c:v>0.3022</c:v>
                </c:pt>
                <c:pt idx="6">
                  <c:v>0.2998</c:v>
                </c:pt>
                <c:pt idx="7">
                  <c:v>0.2972</c:v>
                </c:pt>
                <c:pt idx="8">
                  <c:v>0.2942</c:v>
                </c:pt>
                <c:pt idx="9">
                  <c:v>0.291</c:v>
                </c:pt>
              </c:numCache>
            </c:numRef>
          </c:val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专业类学科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Sheet1!$E$2:$E$11</c:f>
              <c:numCache>
                <c:formatCode>General</c:formatCode>
                <c:ptCount val="10"/>
                <c:pt idx="0">
                  <c:v>0.8289</c:v>
                </c:pt>
                <c:pt idx="1">
                  <c:v>0.8268</c:v>
                </c:pt>
                <c:pt idx="2">
                  <c:v>0.8255</c:v>
                </c:pt>
                <c:pt idx="3">
                  <c:v>0.8238</c:v>
                </c:pt>
                <c:pt idx="4">
                  <c:v>0.8216</c:v>
                </c:pt>
                <c:pt idx="5">
                  <c:v>0.8191</c:v>
                </c:pt>
                <c:pt idx="6">
                  <c:v>0.8161</c:v>
                </c:pt>
                <c:pt idx="7">
                  <c:v>0.8127</c:v>
                </c:pt>
                <c:pt idx="8">
                  <c:v>0.8089</c:v>
                </c:pt>
                <c:pt idx="9">
                  <c:v>0.8047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571677"/>
        <c:axId val="817614075"/>
      </c:barChart>
      <c:catAx>
        <c:axId val="19657167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17614075"/>
        <c:crosses val="autoZero"/>
        <c:auto val="1"/>
        <c:lblAlgn val="ctr"/>
        <c:lblOffset val="100"/>
        <c:noMultiLvlLbl val="0"/>
      </c:catAx>
      <c:valAx>
        <c:axId val="8176140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657167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230679814013147"/>
          <c:y val="0.9214767401988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多元线性回归模型所求相关自变量系数</a:t>
            </a:r>
            <a:endParaRPr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31494151401457"/>
          <c:y val="0.174766968040255"/>
          <c:w val="0.937316969953449"/>
          <c:h val="0.717624273724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通识教育平台课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训练5000次</c:v>
                </c:pt>
                <c:pt idx="1">
                  <c:v>训练10000次</c:v>
                </c:pt>
                <c:pt idx="2">
                  <c:v>训练15000次</c:v>
                </c:pt>
                <c:pt idx="3">
                  <c:v>训练20000次</c:v>
                </c:pt>
                <c:pt idx="4">
                  <c:v>训练25000次</c:v>
                </c:pt>
                <c:pt idx="5">
                  <c:v>训练30000次</c:v>
                </c:pt>
                <c:pt idx="6">
                  <c:v>训练35000次</c:v>
                </c:pt>
                <c:pt idx="7">
                  <c:v>训练40000次</c:v>
                </c:pt>
                <c:pt idx="8">
                  <c:v>训练45000次</c:v>
                </c:pt>
                <c:pt idx="9">
                  <c:v>训练50000次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0.2137</c:v>
                </c:pt>
                <c:pt idx="1">
                  <c:v>0.2133</c:v>
                </c:pt>
                <c:pt idx="2">
                  <c:v>0.2126</c:v>
                </c:pt>
                <c:pt idx="3">
                  <c:v>0.2116</c:v>
                </c:pt>
                <c:pt idx="4">
                  <c:v>0.2104</c:v>
                </c:pt>
                <c:pt idx="5">
                  <c:v>0.209</c:v>
                </c:pt>
                <c:pt idx="6">
                  <c:v>0.2074</c:v>
                </c:pt>
                <c:pt idx="7">
                  <c:v>0.2056</c:v>
                </c:pt>
                <c:pt idx="8">
                  <c:v>0.2035</c:v>
                </c:pt>
                <c:pt idx="9">
                  <c:v>0.2013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基础学科课程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训练5000次</c:v>
                </c:pt>
                <c:pt idx="1">
                  <c:v>训练10000次</c:v>
                </c:pt>
                <c:pt idx="2">
                  <c:v>训练15000次</c:v>
                </c:pt>
                <c:pt idx="3">
                  <c:v>训练20000次</c:v>
                </c:pt>
                <c:pt idx="4">
                  <c:v>训练25000次</c:v>
                </c:pt>
                <c:pt idx="5">
                  <c:v>训练30000次</c:v>
                </c:pt>
                <c:pt idx="6">
                  <c:v>训练35000次</c:v>
                </c:pt>
                <c:pt idx="7">
                  <c:v>训练40000次</c:v>
                </c:pt>
                <c:pt idx="8">
                  <c:v>训练45000次</c:v>
                </c:pt>
                <c:pt idx="9">
                  <c:v>训练50000次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0.558</c:v>
                </c:pt>
                <c:pt idx="1">
                  <c:v>0.558</c:v>
                </c:pt>
                <c:pt idx="2">
                  <c:v>0.558</c:v>
                </c:pt>
                <c:pt idx="3">
                  <c:v>0.558</c:v>
                </c:pt>
                <c:pt idx="4">
                  <c:v>0.558</c:v>
                </c:pt>
                <c:pt idx="5">
                  <c:v>0.558</c:v>
                </c:pt>
                <c:pt idx="6">
                  <c:v>0.558</c:v>
                </c:pt>
                <c:pt idx="7">
                  <c:v>0.558</c:v>
                </c:pt>
                <c:pt idx="8">
                  <c:v>0.558</c:v>
                </c:pt>
                <c:pt idx="9">
                  <c:v>0.558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专业课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训练5000次</c:v>
                </c:pt>
                <c:pt idx="1">
                  <c:v>训练10000次</c:v>
                </c:pt>
                <c:pt idx="2">
                  <c:v>训练15000次</c:v>
                </c:pt>
                <c:pt idx="3">
                  <c:v>训练20000次</c:v>
                </c:pt>
                <c:pt idx="4">
                  <c:v>训练25000次</c:v>
                </c:pt>
                <c:pt idx="5">
                  <c:v>训练30000次</c:v>
                </c:pt>
                <c:pt idx="6">
                  <c:v>训练35000次</c:v>
                </c:pt>
                <c:pt idx="7">
                  <c:v>训练40000次</c:v>
                </c:pt>
                <c:pt idx="8">
                  <c:v>训练45000次</c:v>
                </c:pt>
                <c:pt idx="9">
                  <c:v>训练50000次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0.7455</c:v>
                </c:pt>
                <c:pt idx="1">
                  <c:v>0.7438</c:v>
                </c:pt>
                <c:pt idx="2">
                  <c:v>0.7413</c:v>
                </c:pt>
                <c:pt idx="3">
                  <c:v>0.738</c:v>
                </c:pt>
                <c:pt idx="4">
                  <c:v>0.7339</c:v>
                </c:pt>
                <c:pt idx="5">
                  <c:v>0.729</c:v>
                </c:pt>
                <c:pt idx="6">
                  <c:v>0.7232</c:v>
                </c:pt>
                <c:pt idx="7">
                  <c:v>0.7167</c:v>
                </c:pt>
                <c:pt idx="8">
                  <c:v>0.7095</c:v>
                </c:pt>
                <c:pt idx="9">
                  <c:v>0.7015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2836740"/>
        <c:axId val="648533682"/>
      </c:barChart>
      <c:catAx>
        <c:axId val="2928367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8533682"/>
        <c:crosses val="autoZero"/>
        <c:auto val="1"/>
        <c:lblAlgn val="ctr"/>
        <c:lblOffset val="100"/>
        <c:noMultiLvlLbl val="0"/>
      </c:catAx>
      <c:valAx>
        <c:axId val="64853368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28367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0726844699477672"/>
          <c:y val="0.07131498470948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偏移量随着训练次数增加的变化情况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280587683676196"/>
          <c:y val="0.0831937435307648"/>
          <c:w val="0.93024"/>
          <c:h val="0.7667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偏移量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训练5000次</c:v>
                </c:pt>
                <c:pt idx="1">
                  <c:v>训练10000次</c:v>
                </c:pt>
                <c:pt idx="2">
                  <c:v>训练15000次</c:v>
                </c:pt>
                <c:pt idx="3">
                  <c:v>训练20000次</c:v>
                </c:pt>
                <c:pt idx="4">
                  <c:v>训练25000次</c:v>
                </c:pt>
                <c:pt idx="5">
                  <c:v>训练30000次</c:v>
                </c:pt>
                <c:pt idx="6">
                  <c:v>训练35000次</c:v>
                </c:pt>
                <c:pt idx="7">
                  <c:v>训练40000次</c:v>
                </c:pt>
                <c:pt idx="8">
                  <c:v>训练45000次</c:v>
                </c:pt>
                <c:pt idx="9">
                  <c:v>训练50000次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1.1163</c:v>
                </c:pt>
                <c:pt idx="1">
                  <c:v>1.2629</c:v>
                </c:pt>
                <c:pt idx="2">
                  <c:v>1.4822</c:v>
                </c:pt>
                <c:pt idx="3">
                  <c:v>1.7738</c:v>
                </c:pt>
                <c:pt idx="4">
                  <c:v>2.1368</c:v>
                </c:pt>
                <c:pt idx="5">
                  <c:v>2.5701</c:v>
                </c:pt>
                <c:pt idx="6">
                  <c:v>3.0727</c:v>
                </c:pt>
                <c:pt idx="7">
                  <c:v>3.6432</c:v>
                </c:pt>
                <c:pt idx="8">
                  <c:v>4.28</c:v>
                </c:pt>
                <c:pt idx="9">
                  <c:v>4.9814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234184732"/>
        <c:axId val="257336045"/>
      </c:lineChart>
      <c:catAx>
        <c:axId val="2341847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57336045"/>
        <c:crosses val="autoZero"/>
        <c:auto val="1"/>
        <c:lblAlgn val="ctr"/>
        <c:lblOffset val="100"/>
        <c:noMultiLvlLbl val="0"/>
      </c:catAx>
      <c:valAx>
        <c:axId val="25733604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341847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不同获奖数的学生人数分布情况</a:t>
            </a:r>
            <a:endParaRPr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97132616487455"/>
          <c:y val="0.108738828202582"/>
          <c:w val="0.921146953405018"/>
          <c:h val="0.8507116848725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获奖数&gt;10的同学</c:v>
                </c:pt>
                <c:pt idx="1">
                  <c:v>5&lt;获奖数&lt;=10的同学</c:v>
                </c:pt>
                <c:pt idx="2">
                  <c:v>0&lt;获奖数&lt;=5的同学</c:v>
                </c:pt>
                <c:pt idx="3">
                  <c:v>还未获奖的同学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17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不同获奖数学生的成绩分布情况</a:t>
            </a:r>
          </a:p>
        </c:rich>
      </c:tx>
      <c:layout>
        <c:manualLayout>
          <c:xMode val="edge"/>
          <c:yMode val="edge"/>
          <c:x val="0.345033317836665"/>
          <c:y val="0.012536564981195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331321260899"/>
          <c:y val="0.153170680408034"/>
          <c:w val="0.875871898054997"/>
          <c:h val="0.782090650962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&lt;60分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0门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14门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5门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获奖数(&gt;10)</c:v>
                </c:pt>
                <c:pt idx="1">
                  <c:v>获奖数(10,5]</c:v>
                </c:pt>
                <c:pt idx="2">
                  <c:v>获奖数(5,1]</c:v>
                </c:pt>
                <c:pt idx="3">
                  <c:v>获奖数(0)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14</c:v>
                </c:pt>
                <c:pt idx="3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[60,70)分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26门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23门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32门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52门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获奖数(&gt;10)</c:v>
                </c:pt>
                <c:pt idx="1">
                  <c:v>获奖数(10,5]</c:v>
                </c:pt>
                <c:pt idx="2">
                  <c:v>获奖数(5,1]</c:v>
                </c:pt>
                <c:pt idx="3">
                  <c:v>获奖数(0)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</c:v>
                </c:pt>
                <c:pt idx="1">
                  <c:v>23</c:v>
                </c:pt>
                <c:pt idx="2">
                  <c:v>32</c:v>
                </c:pt>
                <c:pt idx="3">
                  <c:v>52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[70,80)分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83门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61门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86门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63门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获奖数(&gt;10)</c:v>
                </c:pt>
                <c:pt idx="1">
                  <c:v>获奖数(10,5]</c:v>
                </c:pt>
                <c:pt idx="2">
                  <c:v>获奖数(5,1]</c:v>
                </c:pt>
                <c:pt idx="3">
                  <c:v>获奖数(0)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83</c:v>
                </c:pt>
                <c:pt idx="1">
                  <c:v>61</c:v>
                </c:pt>
                <c:pt idx="2">
                  <c:v>86</c:v>
                </c:pt>
                <c:pt idx="3">
                  <c:v>63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[80,90)分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150门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112门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222门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144门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获奖数(&gt;10)</c:v>
                </c:pt>
                <c:pt idx="1">
                  <c:v>获奖数(10,5]</c:v>
                </c:pt>
                <c:pt idx="2">
                  <c:v>获奖数(5,1]</c:v>
                </c:pt>
                <c:pt idx="3">
                  <c:v>获奖数(0)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150</c:v>
                </c:pt>
                <c:pt idx="1">
                  <c:v>112</c:v>
                </c:pt>
                <c:pt idx="2">
                  <c:v>222</c:v>
                </c:pt>
                <c:pt idx="3">
                  <c:v>144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[90,100]分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33门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55门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164门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107门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获奖数(&gt;10)</c:v>
                </c:pt>
                <c:pt idx="1">
                  <c:v>获奖数(10,5]</c:v>
                </c:pt>
                <c:pt idx="2">
                  <c:v>获奖数(5,1]</c:v>
                </c:pt>
                <c:pt idx="3">
                  <c:v>获奖数(0)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33</c:v>
                </c:pt>
                <c:pt idx="1">
                  <c:v>55</c:v>
                </c:pt>
                <c:pt idx="2">
                  <c:v>164</c:v>
                </c:pt>
                <c:pt idx="3">
                  <c:v>107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4697163"/>
        <c:axId val="422456102"/>
      </c:barChart>
      <c:catAx>
        <c:axId val="94469716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2456102"/>
        <c:crosses val="autoZero"/>
        <c:auto val="1"/>
        <c:lblAlgn val="ctr"/>
        <c:lblOffset val="100"/>
        <c:noMultiLvlLbl val="0"/>
      </c:catAx>
      <c:valAx>
        <c:axId val="42245610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46971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9109657947686"/>
          <c:y val="0.11788831633189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 b="1"/>
              <a:t>不同获奖数学生的牛客训练赛情况</a:t>
            </a:r>
            <a:endParaRPr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816"/>
          <c:y val="0.048"/>
          <c:w val="0.94084"/>
          <c:h val="0.76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182场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182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140场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140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76场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</c:f>
              <c:numCache>
                <c:formatCode>General</c:formatCode>
                <c:ptCount val="1"/>
                <c:pt idx="0">
                  <c:v>76</c:v>
                </c:pt>
              </c:numCache>
            </c:numRef>
          </c:val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13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119场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119</c:v>
                </c:pt>
              </c:numCache>
            </c:numRef>
          </c:val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110场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</c:ser>
        <c:ser>
          <c:idx val="5"/>
          <c:order val="5"/>
          <c:tx>
            <c:strRef>
              <c:f>Sheet1!$F$1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53场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</c:ser>
        <c:ser>
          <c:idx val="6"/>
          <c:order val="6"/>
          <c:tx>
            <c:strRef>
              <c:f>Sheet1!$G$1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180场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</c:ser>
        <c:ser>
          <c:idx val="7"/>
          <c:order val="7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61场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Sheet1!$H$2</c:f>
              <c:numCache>
                <c:formatCode>General</c:formatCode>
                <c:ptCount val="1"/>
                <c:pt idx="0">
                  <c:v>61</c:v>
                </c:pt>
              </c:numCache>
            </c:numRef>
          </c:val>
        </c:ser>
        <c:ser>
          <c:idx val="8"/>
          <c:order val="8"/>
          <c:tx>
            <c:strRef>
              <c:f>Sheet1!$I$1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87场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Sheet1!$I$2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</c:ser>
        <c:ser>
          <c:idx val="9"/>
          <c:order val="9"/>
          <c:tx>
            <c:strRef>
              <c:f>Sheet1!$J$1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24场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Sheet1!$J$2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</c:ser>
        <c:ser>
          <c:idx val="10"/>
          <c:order val="10"/>
          <c:tx>
            <c:strRef>
              <c:f>Sheet1!$K$1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41场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Sheet1!$K$2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</c:ser>
        <c:ser>
          <c:idx val="11"/>
          <c:order val="11"/>
          <c:tx>
            <c:strRef>
              <c:f>Sheet1!$L$1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32场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Sheet1!$L$2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</c:ser>
        <c:ser>
          <c:idx val="12"/>
          <c:order val="12"/>
          <c:tx>
            <c:strRef>
              <c:f>Sheet1!$M$1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86场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</c:ser>
        <c:ser>
          <c:idx val="13"/>
          <c:order val="13"/>
          <c:tx>
            <c:strRef>
              <c:f>Sheet1!$N$1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78场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Sheet1!$N$2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</c:ser>
        <c:ser>
          <c:idx val="14"/>
          <c:order val="14"/>
          <c:tx>
            <c:strRef>
              <c:f>Sheet1!$O$1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37场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Sheet1!$O$2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</c:ser>
        <c:ser>
          <c:idx val="15"/>
          <c:order val="15"/>
          <c:tx>
            <c:strRef>
              <c:f>Sheet1!$P$1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35场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Sheet1!$P$2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16"/>
          <c:order val="16"/>
          <c:tx>
            <c:strRef>
              <c:f>Sheet1!$Q$1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54场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Sheet1!$Q$2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2"/>
        <c:axId val="570701611"/>
        <c:axId val="678895082"/>
      </c:barChart>
      <c:catAx>
        <c:axId val="570701611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8895082"/>
        <c:crosses val="autoZero"/>
        <c:auto val="1"/>
        <c:lblAlgn val="ctr"/>
        <c:lblOffset val="100"/>
        <c:noMultiLvlLbl val="0"/>
      </c:catAx>
      <c:valAx>
        <c:axId val="67889508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07016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8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9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3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4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5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6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0441857693682213"/>
          <c:y val="0.858588943123271"/>
        </c:manualLayout>
      </c:layout>
      <c:overlay val="0"/>
      <c:spPr>
        <a:noFill/>
        <a:ln w="12700" cmpd="sng">
          <a:solidFill>
            <a:schemeClr val="accent1"/>
          </a:solidFill>
          <a:prstDash val="solid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hyperlink" Target="https://ac.nowcoder.com/acm/contest/vip-end-index" TargetMode="Externa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48.png"/><Relationship Id="rId21" Type="http://schemas.openxmlformats.org/officeDocument/2006/relationships/image" Target="../media/image47.png"/><Relationship Id="rId20" Type="http://schemas.openxmlformats.org/officeDocument/2006/relationships/image" Target="../media/image46.png"/><Relationship Id="rId2" Type="http://schemas.openxmlformats.org/officeDocument/2006/relationships/image" Target="../media/image28.png"/><Relationship Id="rId19" Type="http://schemas.openxmlformats.org/officeDocument/2006/relationships/image" Target="../media/image45.png"/><Relationship Id="rId18" Type="http://schemas.openxmlformats.org/officeDocument/2006/relationships/image" Target="../media/image44.png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>
                <a:latin typeface="+mj-lt"/>
                <a:ea typeface="+mj-lt"/>
              </a:rPr>
              <a:t>基于多元线性回归模型的高校竞赛数据管理分析及可视化平台</a:t>
            </a:r>
            <a:endParaRPr lang="en-US" altLang="zh-CN" sz="4000" dirty="0">
              <a:latin typeface="+mj-lt"/>
              <a:ea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55315" y="3669030"/>
            <a:ext cx="2269490" cy="69151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指导老师</a:t>
            </a:r>
            <a:endParaRPr lang="en-US" altLang="zh-CN" sz="2000" kern="0" dirty="0">
              <a:latin typeface="Segoe UI" panose="020B0502040204020203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陈英</a:t>
            </a:r>
            <a:endParaRPr lang="zh-CN" altLang="en-US" sz="2000" kern="0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42430" y="3669030"/>
            <a:ext cx="2269490" cy="69151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报告人</a:t>
            </a:r>
            <a:endParaRPr lang="en-US" altLang="zh-CN" sz="2000" kern="0" dirty="0">
              <a:latin typeface="Segoe UI" panose="020B0502040204020203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魏泽华</a:t>
            </a:r>
            <a:endParaRPr lang="zh-CN" altLang="en-US" sz="2000" kern="0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ll/>
      </p:transition>
    </mc:Choice>
    <mc:Fallback>
      <p:transition spd="slow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THREE </a:t>
            </a:r>
            <a:r>
              <a:rPr kumimoji="1" lang="zh-CN" altLang="en-US" dirty="0">
                <a:sym typeface="+mn-ea"/>
              </a:rPr>
              <a:t>软件架构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355" y="2609215"/>
            <a:ext cx="6726555" cy="2513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40" y="1198245"/>
            <a:ext cx="1429385" cy="1410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060" y="5123180"/>
            <a:ext cx="1286510" cy="1430020"/>
          </a:xfrm>
          <a:prstGeom prst="rect">
            <a:avLst/>
          </a:prstGeom>
        </p:spPr>
      </p:pic>
      <p:sp>
        <p:nvSpPr>
          <p:cNvPr id="2" name="线形标注 2 1"/>
          <p:cNvSpPr/>
          <p:nvPr/>
        </p:nvSpPr>
        <p:spPr>
          <a:xfrm>
            <a:off x="3719195" y="812800"/>
            <a:ext cx="2623820" cy="1487170"/>
          </a:xfrm>
          <a:prstGeom prst="borderCallout2">
            <a:avLst>
              <a:gd name="adj1" fmla="val 113551"/>
              <a:gd name="adj2" fmla="val 89622"/>
              <a:gd name="adj3" fmla="val 138001"/>
              <a:gd name="adj4" fmla="val 93247"/>
              <a:gd name="adj5" fmla="val 163279"/>
              <a:gd name="adj6" fmla="val 99056"/>
            </a:avLst>
          </a:prstGeom>
          <a:ln>
            <a:head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前后端交互的规范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请求并采用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架构风格进行交互，数据统一采用J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THREE </a:t>
            </a:r>
            <a:r>
              <a:rPr kumimoji="1" lang="zh-CN" altLang="en-US" dirty="0">
                <a:sym typeface="+mn-ea"/>
              </a:rPr>
              <a:t>软件架构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10" y="4288155"/>
            <a:ext cx="1458595" cy="138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063115"/>
            <a:ext cx="6757670" cy="4607560"/>
          </a:xfrm>
          <a:prstGeom prst="rect">
            <a:avLst/>
          </a:prstGeom>
        </p:spPr>
      </p:pic>
      <p:sp>
        <p:nvSpPr>
          <p:cNvPr id="2" name="线形标注 2 1"/>
          <p:cNvSpPr/>
          <p:nvPr/>
        </p:nvSpPr>
        <p:spPr>
          <a:xfrm>
            <a:off x="2664460" y="2044065"/>
            <a:ext cx="1724660" cy="496570"/>
          </a:xfrm>
          <a:prstGeom prst="borderCallout2">
            <a:avLst>
              <a:gd name="adj1" fmla="val 113551"/>
              <a:gd name="adj2" fmla="val 89622"/>
              <a:gd name="adj3" fmla="val 177621"/>
              <a:gd name="adj4" fmla="val 94771"/>
              <a:gd name="adj5" fmla="val 238559"/>
              <a:gd name="adj6" fmla="val 141619"/>
            </a:avLst>
          </a:prstGeom>
          <a:ln>
            <a:head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后端系统架构图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THREE </a:t>
            </a:r>
            <a:r>
              <a:rPr kumimoji="1" lang="zh-CN" altLang="en-US" dirty="0">
                <a:sym typeface="+mn-ea"/>
              </a:rPr>
              <a:t>软件架构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56515"/>
            <a:ext cx="8446135" cy="674497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7591425" y="3364865"/>
            <a:ext cx="1235710" cy="3092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8618220" y="1471930"/>
            <a:ext cx="3445510" cy="391350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技术栈：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渐进式框架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可视化技术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网络请求库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Vue-Router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622539" y="220133"/>
            <a:ext cx="3303395" cy="389467"/>
          </a:xfrm>
        </p:spPr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THREE </a:t>
            </a:r>
            <a:r>
              <a:rPr kumimoji="1" lang="zh-CN" altLang="en-US" dirty="0">
                <a:sym typeface="+mn-ea"/>
              </a:rPr>
              <a:t>软件架构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220345"/>
            <a:ext cx="8284845" cy="74383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085205" y="4510405"/>
            <a:ext cx="1235710" cy="3092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7528560" y="2193290"/>
            <a:ext cx="4320540" cy="43243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技术栈：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SpringBoot 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SpringMVC - MVC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MyBatis-Plus 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Shiro 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EasyExcel - Excel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Jsoup 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思路要点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FOUR </a:t>
            </a:r>
            <a:r>
              <a:rPr kumimoji="1" lang="zh-CN" altLang="en-US" dirty="0">
                <a:sym typeface="+mn-ea"/>
              </a:rPr>
              <a:t>思路要点</a:t>
            </a:r>
            <a:endParaRPr kumimoji="1" lang="zh-CN" altLang="en-US" dirty="0">
              <a:sym typeface="+mn-ea"/>
            </a:endParaRPr>
          </a:p>
        </p:txBody>
      </p:sp>
      <p:graphicFrame>
        <p:nvGraphicFramePr>
          <p:cNvPr id="8" name="图表 7" title="213"/>
          <p:cNvGraphicFramePr/>
          <p:nvPr/>
        </p:nvGraphicFramePr>
        <p:xfrm>
          <a:off x="6304915" y="1313180"/>
          <a:ext cx="5318125" cy="3416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-594360" y="2207895"/>
          <a:ext cx="502285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7870" y="798830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数据来源和获取</a:t>
            </a:r>
            <a:endParaRPr lang="zh-CN" altLang="en-US" sz="2000" b="1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00595" y="2410460"/>
            <a:ext cx="72961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个学期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58885" y="2856230"/>
            <a:ext cx="72961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个学期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0510" y="3263900"/>
            <a:ext cx="72961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个学期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虚尾箭头 10"/>
          <p:cNvSpPr/>
          <p:nvPr/>
        </p:nvSpPr>
        <p:spPr>
          <a:xfrm>
            <a:off x="4119245" y="3816350"/>
            <a:ext cx="1112520" cy="4857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5452745" y="1705610"/>
            <a:ext cx="513715" cy="4464685"/>
          </a:xfrm>
          <a:prstGeom prst="leftBrace">
            <a:avLst>
              <a:gd name="adj1" fmla="val 17314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>
            <a:hlinkClick r:id="rId3" action="ppaction://hlinkfile"/>
          </p:cNvPr>
          <p:cNvSpPr/>
          <p:nvPr/>
        </p:nvSpPr>
        <p:spPr>
          <a:xfrm>
            <a:off x="6195060" y="5153660"/>
            <a:ext cx="1463040" cy="14986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牛客训练数据获取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9760" y="902335"/>
            <a:ext cx="476504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各年级学科成绩的数据量分布（存储在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Excel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文件）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6" name="肘形连接符 15"/>
          <p:cNvCxnSpPr/>
          <p:nvPr/>
        </p:nvCxnSpPr>
        <p:spPr>
          <a:xfrm flipV="1">
            <a:off x="8030210" y="5484495"/>
            <a:ext cx="2205355" cy="483870"/>
          </a:xfrm>
          <a:prstGeom prst="bentConnector3">
            <a:avLst>
              <a:gd name="adj1" fmla="val 500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235565" y="5208905"/>
            <a:ext cx="18275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Jsoup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3160395" y="1802765"/>
            <a:ext cx="1481455" cy="687070"/>
          </a:xfrm>
          <a:prstGeom prst="borderCallout1">
            <a:avLst>
              <a:gd name="adj1" fmla="val 128096"/>
              <a:gd name="adj2" fmla="val 49807"/>
              <a:gd name="adj3" fmla="val 251293"/>
              <a:gd name="adj4" fmla="val 290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我院程序竞赛团队成员年级分布情况</a:t>
            </a:r>
            <a:endParaRPr lang="zh-CN" altLang="en-US" sz="12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03640" y="5153660"/>
            <a:ext cx="1097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通过爬虫获取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380" y="4730115"/>
            <a:ext cx="117729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3105" y="4730115"/>
            <a:ext cx="117729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2018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83105" y="3331845"/>
            <a:ext cx="108775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2017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98265" y="3485515"/>
            <a:ext cx="15544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两类重要数据的获取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线形标注 2 20"/>
          <p:cNvSpPr/>
          <p:nvPr/>
        </p:nvSpPr>
        <p:spPr>
          <a:xfrm>
            <a:off x="4428490" y="208280"/>
            <a:ext cx="2379980" cy="1104900"/>
          </a:xfrm>
          <a:prstGeom prst="borderCallout2">
            <a:avLst>
              <a:gd name="adj1" fmla="val 106436"/>
              <a:gd name="adj2" fmla="val 71878"/>
              <a:gd name="adj3" fmla="val 132068"/>
              <a:gd name="adj4" fmla="val 82764"/>
              <a:gd name="adj5" fmla="val 149350"/>
              <a:gd name="adj6" fmla="val 114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不同年级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的同学我们所需要收集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学期数和学科数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级的同学，需从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28921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条数据中获取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个学期的学科信息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>
          <a:xfrm>
            <a:off x="7872095" y="6428105"/>
            <a:ext cx="4149725" cy="224155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https://ac.nowcoder.com/acm/contest/vip-end-index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曲线连接符 22"/>
          <p:cNvCxnSpPr>
            <a:stCxn id="14" idx="5"/>
            <a:endCxn id="22" idx="2"/>
          </p:cNvCxnSpPr>
          <p:nvPr/>
        </p:nvCxnSpPr>
        <p:spPr>
          <a:xfrm rot="5400000" flipV="1">
            <a:off x="7604125" y="6272530"/>
            <a:ext cx="107950" cy="427990"/>
          </a:xfrm>
          <a:prstGeom prst="curved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FOUR </a:t>
            </a:r>
            <a:r>
              <a:rPr kumimoji="1" lang="zh-CN" altLang="en-US" dirty="0">
                <a:sym typeface="+mn-ea"/>
              </a:rPr>
              <a:t>思路要点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705" y="609600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数据来源和获取</a:t>
            </a:r>
            <a:endParaRPr lang="zh-CN" altLang="en-US" sz="20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87985" y="3532505"/>
            <a:ext cx="1405890" cy="5289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学科类成绩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994535" y="1230630"/>
            <a:ext cx="492760" cy="5133340"/>
          </a:xfrm>
          <a:prstGeom prst="leftBrace">
            <a:avLst>
              <a:gd name="adj1" fmla="val 987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578735" y="1338580"/>
            <a:ext cx="1208405" cy="5086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78735" y="2413635"/>
            <a:ext cx="1210945" cy="5086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实践类学科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578735" y="3542665"/>
            <a:ext cx="1209675" cy="5086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通识类学科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578735" y="4617720"/>
            <a:ext cx="1210945" cy="5086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基础类学科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8735" y="5751830"/>
            <a:ext cx="1209040" cy="5086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专业类学科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6" name="直接连接符 76"/>
          <p:cNvCxnSpPr/>
          <p:nvPr/>
        </p:nvCxnSpPr>
        <p:spPr>
          <a:xfrm>
            <a:off x="3964940" y="2442210"/>
            <a:ext cx="0" cy="46164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28" name="直接连接符 79"/>
          <p:cNvCxnSpPr/>
          <p:nvPr/>
        </p:nvCxnSpPr>
        <p:spPr>
          <a:xfrm>
            <a:off x="3964982" y="2442102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15" name="直接连接符 79"/>
          <p:cNvCxnSpPr/>
          <p:nvPr/>
        </p:nvCxnSpPr>
        <p:spPr>
          <a:xfrm>
            <a:off x="3964982" y="267260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16" name="直接连接符 79"/>
          <p:cNvCxnSpPr/>
          <p:nvPr/>
        </p:nvCxnSpPr>
        <p:spPr>
          <a:xfrm>
            <a:off x="3964982" y="290374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18" name="直接连接符 79"/>
          <p:cNvCxnSpPr/>
          <p:nvPr/>
        </p:nvCxnSpPr>
        <p:spPr>
          <a:xfrm>
            <a:off x="3787182" y="266752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19" name="文本框 18"/>
          <p:cNvSpPr txBox="1"/>
          <p:nvPr/>
        </p:nvSpPr>
        <p:spPr>
          <a:xfrm>
            <a:off x="4142740" y="2188845"/>
            <a:ext cx="5384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军训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42740" y="2442845"/>
            <a:ext cx="8940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专业实训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42740" y="2697480"/>
            <a:ext cx="8940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课程设计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接连接符 79"/>
          <p:cNvCxnSpPr/>
          <p:nvPr/>
        </p:nvCxnSpPr>
        <p:spPr>
          <a:xfrm>
            <a:off x="3787182" y="3773062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28" name="直接连接符 76"/>
          <p:cNvCxnSpPr/>
          <p:nvPr/>
        </p:nvCxnSpPr>
        <p:spPr>
          <a:xfrm>
            <a:off x="3964940" y="3542030"/>
            <a:ext cx="0" cy="46164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9" name="直接连接符 79"/>
          <p:cNvCxnSpPr/>
          <p:nvPr/>
        </p:nvCxnSpPr>
        <p:spPr>
          <a:xfrm>
            <a:off x="3964982" y="3541922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30" name="直接连接符 79"/>
          <p:cNvCxnSpPr/>
          <p:nvPr/>
        </p:nvCxnSpPr>
        <p:spPr>
          <a:xfrm>
            <a:off x="3964982" y="377242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直接连接符 79"/>
          <p:cNvCxnSpPr/>
          <p:nvPr/>
        </p:nvCxnSpPr>
        <p:spPr>
          <a:xfrm>
            <a:off x="3964982" y="400356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4142740" y="3288665"/>
            <a:ext cx="12496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职业生涯规划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42740" y="3542665"/>
            <a:ext cx="5384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体育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42740" y="3797300"/>
            <a:ext cx="209296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思修马原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毛概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近代史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左大括号 34"/>
          <p:cNvSpPr/>
          <p:nvPr/>
        </p:nvSpPr>
        <p:spPr>
          <a:xfrm>
            <a:off x="3964940" y="4168140"/>
            <a:ext cx="177165" cy="1760855"/>
          </a:xfrm>
          <a:prstGeom prst="leftBrace">
            <a:avLst>
              <a:gd name="adj1" fmla="val 19964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36" name="文本框 35"/>
          <p:cNvSpPr txBox="1"/>
          <p:nvPr/>
        </p:nvSpPr>
        <p:spPr>
          <a:xfrm>
            <a:off x="4142740" y="4131945"/>
            <a:ext cx="3840480" cy="17970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、英语听说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读写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6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、数据结构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、高数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7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、面向对象程序设计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、线代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8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、数据结构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、概率论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、程序设计基础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7891145" y="5080"/>
            <a:ext cx="0" cy="691070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对角圆角矩形 37"/>
          <p:cNvSpPr/>
          <p:nvPr/>
        </p:nvSpPr>
        <p:spPr>
          <a:xfrm>
            <a:off x="8147685" y="87630"/>
            <a:ext cx="3809365" cy="2101215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对角圆角矩形 40"/>
          <p:cNvSpPr/>
          <p:nvPr/>
        </p:nvSpPr>
        <p:spPr>
          <a:xfrm>
            <a:off x="8147685" y="2378075"/>
            <a:ext cx="3809365" cy="2101215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对角圆角矩形 41"/>
          <p:cNvSpPr/>
          <p:nvPr/>
        </p:nvSpPr>
        <p:spPr>
          <a:xfrm>
            <a:off x="8147685" y="4674235"/>
            <a:ext cx="3809365" cy="2101215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147685" y="8763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147685" y="2374265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47685" y="468757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柱形 45"/>
          <p:cNvSpPr/>
          <p:nvPr/>
        </p:nvSpPr>
        <p:spPr>
          <a:xfrm>
            <a:off x="9190990" y="1165225"/>
            <a:ext cx="704850" cy="1023620"/>
          </a:xfrm>
          <a:prstGeom prst="ca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999220" y="834390"/>
            <a:ext cx="108775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28921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条数据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圆柱形 47"/>
          <p:cNvSpPr/>
          <p:nvPr/>
        </p:nvSpPr>
        <p:spPr>
          <a:xfrm>
            <a:off x="9191625" y="3455670"/>
            <a:ext cx="704850" cy="1023620"/>
          </a:xfrm>
          <a:prstGeom prst="ca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00490" y="3124835"/>
            <a:ext cx="108775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22568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条数据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圆柱形 49"/>
          <p:cNvSpPr/>
          <p:nvPr/>
        </p:nvSpPr>
        <p:spPr>
          <a:xfrm>
            <a:off x="9190990" y="5751830"/>
            <a:ext cx="704850" cy="1023620"/>
          </a:xfrm>
          <a:prstGeom prst="ca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99855" y="5420995"/>
            <a:ext cx="108775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16607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条数据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右箭头 53"/>
          <p:cNvSpPr/>
          <p:nvPr/>
        </p:nvSpPr>
        <p:spPr>
          <a:xfrm>
            <a:off x="10086975" y="1433830"/>
            <a:ext cx="677545" cy="3968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088245" y="1230630"/>
            <a:ext cx="487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10088245" y="3850640"/>
            <a:ext cx="677545" cy="3968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089515" y="3647440"/>
            <a:ext cx="487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右箭头 63"/>
          <p:cNvSpPr/>
          <p:nvPr/>
        </p:nvSpPr>
        <p:spPr>
          <a:xfrm>
            <a:off x="10085705" y="6132830"/>
            <a:ext cx="677545" cy="3968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086975" y="5929630"/>
            <a:ext cx="487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74375" y="1377950"/>
            <a:ext cx="942975" cy="5086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874375" y="3728720"/>
            <a:ext cx="942975" cy="5086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874375" y="6076950"/>
            <a:ext cx="942975" cy="5086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线形标注 1 75"/>
          <p:cNvSpPr/>
          <p:nvPr/>
        </p:nvSpPr>
        <p:spPr>
          <a:xfrm>
            <a:off x="4448175" y="237490"/>
            <a:ext cx="2063750" cy="1323975"/>
          </a:xfrm>
          <a:prstGeom prst="borderCallout1">
            <a:avLst>
              <a:gd name="adj1" fmla="val 114196"/>
              <a:gd name="adj2" fmla="val 107818"/>
              <a:gd name="adj3" fmla="val 235443"/>
              <a:gd name="adj4" fmla="val 1623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各年级各学科数据收集情况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总计68096条数据，对于不同的年级我们所需要搜集的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FOUR </a:t>
            </a:r>
            <a:r>
              <a:rPr kumimoji="1" lang="zh-CN" altLang="en-US" dirty="0">
                <a:sym typeface="+mn-ea"/>
              </a:rPr>
              <a:t>思路要点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705" y="609600"/>
            <a:ext cx="1960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数据来源和获取</a:t>
            </a:r>
            <a:endParaRPr lang="zh-CN" altLang="en-US" sz="20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" y="1190625"/>
            <a:ext cx="9700260" cy="54571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660525"/>
            <a:ext cx="9689465" cy="52031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80" y="2547620"/>
            <a:ext cx="9736455" cy="52285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FOUR </a:t>
            </a:r>
            <a:r>
              <a:rPr kumimoji="1" lang="zh-CN" altLang="en-US" dirty="0">
                <a:sym typeface="+mn-ea"/>
              </a:rPr>
              <a:t>思路要点</a:t>
            </a:r>
            <a:endParaRPr kumimoji="1" lang="zh-CN" altLang="en-US" dirty="0"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265430" y="2165985"/>
          <a:ext cx="3437255" cy="2818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9530" y="2985135"/>
            <a:ext cx="20116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多元线性回归</a:t>
            </a:r>
            <a:endParaRPr lang="zh-CN" altLang="en-US" sz="24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2" name="组合 29"/>
          <p:cNvGrpSpPr/>
          <p:nvPr/>
        </p:nvGrpSpPr>
        <p:grpSpPr>
          <a:xfrm>
            <a:off x="2924175" y="2249805"/>
            <a:ext cx="1612900" cy="509905"/>
            <a:chOff x="888096" y="1000203"/>
            <a:chExt cx="4259825" cy="944066"/>
          </a:xfrm>
        </p:grpSpPr>
        <p:sp>
          <p:nvSpPr>
            <p:cNvPr id="203" name="矩形 20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8" name="组合 35"/>
          <p:cNvGrpSpPr/>
          <p:nvPr/>
        </p:nvGrpSpPr>
        <p:grpSpPr>
          <a:xfrm>
            <a:off x="2924175" y="1329055"/>
            <a:ext cx="1612265" cy="509905"/>
            <a:chOff x="888096" y="1000203"/>
            <a:chExt cx="4259825" cy="944066"/>
          </a:xfrm>
        </p:grpSpPr>
        <p:sp>
          <p:nvSpPr>
            <p:cNvPr id="209" name="矩形 20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4" name="组合 53"/>
          <p:cNvGrpSpPr/>
          <p:nvPr/>
        </p:nvGrpSpPr>
        <p:grpSpPr>
          <a:xfrm>
            <a:off x="2919095" y="4081780"/>
            <a:ext cx="1603375" cy="509905"/>
            <a:chOff x="888096" y="1000203"/>
            <a:chExt cx="4259825" cy="944066"/>
          </a:xfrm>
        </p:grpSpPr>
        <p:sp>
          <p:nvSpPr>
            <p:cNvPr id="215" name="矩形 21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6" name="椭圆 21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9" name="椭圆 21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59"/>
          <p:cNvGrpSpPr/>
          <p:nvPr/>
        </p:nvGrpSpPr>
        <p:grpSpPr>
          <a:xfrm>
            <a:off x="2919095" y="3169920"/>
            <a:ext cx="1631950" cy="509905"/>
            <a:chOff x="888096" y="1000203"/>
            <a:chExt cx="4259825" cy="944066"/>
          </a:xfrm>
        </p:grpSpPr>
        <p:sp>
          <p:nvSpPr>
            <p:cNvPr id="221" name="矩形 220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2" name="椭圆 221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3" name="椭圆 222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5" name="椭圆 224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6" name="直接连接符 76"/>
          <p:cNvCxnSpPr/>
          <p:nvPr/>
        </p:nvCxnSpPr>
        <p:spPr>
          <a:xfrm>
            <a:off x="2746417" y="1600092"/>
            <a:ext cx="0" cy="92392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27" name="直接连接符 78"/>
          <p:cNvCxnSpPr/>
          <p:nvPr/>
        </p:nvCxnSpPr>
        <p:spPr>
          <a:xfrm>
            <a:off x="2746417" y="252401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228" name="直接连接符 79"/>
          <p:cNvCxnSpPr/>
          <p:nvPr/>
        </p:nvCxnSpPr>
        <p:spPr>
          <a:xfrm>
            <a:off x="2746417" y="1600092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229" name="直接连接符 85"/>
          <p:cNvCxnSpPr/>
          <p:nvPr/>
        </p:nvCxnSpPr>
        <p:spPr>
          <a:xfrm>
            <a:off x="2746417" y="3418732"/>
            <a:ext cx="0" cy="92392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30" name="直接连接符 86"/>
          <p:cNvCxnSpPr/>
          <p:nvPr/>
        </p:nvCxnSpPr>
        <p:spPr>
          <a:xfrm>
            <a:off x="2746417" y="434265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231" name="直接连接符 87"/>
          <p:cNvCxnSpPr/>
          <p:nvPr/>
        </p:nvCxnSpPr>
        <p:spPr>
          <a:xfrm>
            <a:off x="2746417" y="3418732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233" name="矩形 232"/>
          <p:cNvSpPr/>
          <p:nvPr/>
        </p:nvSpPr>
        <p:spPr>
          <a:xfrm>
            <a:off x="3058317" y="1412246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特征缩放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3058317" y="4157991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学习率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3058317" y="3239255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梯度下降法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cxnSp>
        <p:nvCxnSpPr>
          <p:cNvPr id="236" name="直接连接符 76"/>
          <p:cNvCxnSpPr/>
          <p:nvPr/>
        </p:nvCxnSpPr>
        <p:spPr>
          <a:xfrm>
            <a:off x="2746417" y="2494807"/>
            <a:ext cx="0" cy="92392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243" name="组合 59"/>
          <p:cNvGrpSpPr/>
          <p:nvPr/>
        </p:nvGrpSpPr>
        <p:grpSpPr>
          <a:xfrm>
            <a:off x="2919095" y="4967605"/>
            <a:ext cx="1651635" cy="509905"/>
            <a:chOff x="888096" y="1000203"/>
            <a:chExt cx="4259825" cy="944066"/>
          </a:xfrm>
        </p:grpSpPr>
        <p:sp>
          <p:nvSpPr>
            <p:cNvPr id="244" name="矩形 24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9" name="直接连接符 85"/>
          <p:cNvCxnSpPr/>
          <p:nvPr/>
        </p:nvCxnSpPr>
        <p:spPr>
          <a:xfrm>
            <a:off x="2746417" y="4303922"/>
            <a:ext cx="0" cy="92392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50" name="直接连接符 86"/>
          <p:cNvCxnSpPr/>
          <p:nvPr/>
        </p:nvCxnSpPr>
        <p:spPr>
          <a:xfrm>
            <a:off x="2759117" y="5227847"/>
            <a:ext cx="17784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253" name="矩形 252"/>
          <p:cNvSpPr/>
          <p:nvPr/>
        </p:nvSpPr>
        <p:spPr>
          <a:xfrm>
            <a:off x="3058317" y="504392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存在共线性？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3058317" y="232612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损失函数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55" name="虚尾箭头 254"/>
          <p:cNvSpPr/>
          <p:nvPr/>
        </p:nvSpPr>
        <p:spPr>
          <a:xfrm>
            <a:off x="2061210" y="3216910"/>
            <a:ext cx="563880" cy="264160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7" name="图片 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2121535"/>
            <a:ext cx="3124200" cy="777240"/>
          </a:xfrm>
          <a:prstGeom prst="rect">
            <a:avLst/>
          </a:prstGeom>
        </p:spPr>
      </p:pic>
      <p:cxnSp>
        <p:nvCxnSpPr>
          <p:cNvPr id="258" name="曲线连接符 257"/>
          <p:cNvCxnSpPr>
            <a:stCxn id="203" idx="3"/>
            <a:endCxn id="257" idx="1"/>
          </p:cNvCxnSpPr>
          <p:nvPr/>
        </p:nvCxnSpPr>
        <p:spPr>
          <a:xfrm>
            <a:off x="4523105" y="2510155"/>
            <a:ext cx="702310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曲线连接符 258"/>
          <p:cNvCxnSpPr/>
          <p:nvPr/>
        </p:nvCxnSpPr>
        <p:spPr>
          <a:xfrm>
            <a:off x="4612640" y="1588135"/>
            <a:ext cx="398780" cy="3175"/>
          </a:xfrm>
          <a:prstGeom prst="curvedConnector3">
            <a:avLst>
              <a:gd name="adj1" fmla="val 501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文本框 259"/>
          <p:cNvSpPr txBox="1"/>
          <p:nvPr/>
        </p:nvSpPr>
        <p:spPr>
          <a:xfrm>
            <a:off x="5011420" y="1404620"/>
            <a:ext cx="33832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保证数据处于同一数量级，加快梯度收敛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1" name="文本框 260"/>
          <p:cNvSpPr txBox="1"/>
          <p:nvPr/>
        </p:nvSpPr>
        <p:spPr>
          <a:xfrm>
            <a:off x="5225415" y="3223260"/>
            <a:ext cx="3940175" cy="7270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利用BDG（批量梯度下降法）最小化损失函数，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进而求解出模型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62" name="曲线连接符 261"/>
          <p:cNvCxnSpPr/>
          <p:nvPr/>
        </p:nvCxnSpPr>
        <p:spPr>
          <a:xfrm>
            <a:off x="4537075" y="3429000"/>
            <a:ext cx="688340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曲线连接符 262"/>
          <p:cNvCxnSpPr/>
          <p:nvPr/>
        </p:nvCxnSpPr>
        <p:spPr>
          <a:xfrm>
            <a:off x="4570095" y="5227955"/>
            <a:ext cx="688340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左大括号 263"/>
          <p:cNvSpPr/>
          <p:nvPr/>
        </p:nvSpPr>
        <p:spPr>
          <a:xfrm>
            <a:off x="5328285" y="4772660"/>
            <a:ext cx="154305" cy="914400"/>
          </a:xfrm>
          <a:prstGeom prst="leftBrace">
            <a:avLst>
              <a:gd name="adj1" fmla="val 1481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5" name="文本框 264"/>
          <p:cNvSpPr txBox="1"/>
          <p:nvPr/>
        </p:nvSpPr>
        <p:spPr>
          <a:xfrm>
            <a:off x="5675630" y="4636770"/>
            <a:ext cx="1249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合并共线性变量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5675630" y="5356225"/>
            <a:ext cx="7924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剔除变量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79105" y="2258060"/>
            <a:ext cx="3738880" cy="7270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选取均方误差损失函数作为模型的评估指标，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对偏离观测值的输出给予很大的惩罚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" name="曲线连接符 4"/>
          <p:cNvCxnSpPr>
            <a:stCxn id="215" idx="3"/>
            <a:endCxn id="6" idx="1"/>
          </p:cNvCxnSpPr>
          <p:nvPr/>
        </p:nvCxnSpPr>
        <p:spPr>
          <a:xfrm flipV="1">
            <a:off x="4508500" y="4340860"/>
            <a:ext cx="502920" cy="31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011420" y="4155440"/>
            <a:ext cx="37388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选取合适的学习率有助于我们快速求解出模型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8360" y="4967605"/>
            <a:ext cx="487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sym typeface="+mn-ea"/>
              </a:rPr>
              <a:t>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109" y="3061046"/>
            <a:ext cx="4588044" cy="888855"/>
          </a:xfrm>
        </p:spPr>
        <p:txBody>
          <a:bodyPr/>
          <a:lstStyle/>
          <a:p>
            <a:r>
              <a:rPr kumimoji="1" lang="zh-CN" altLang="en-US" sz="4400" dirty="0"/>
              <a:t>目录</a:t>
            </a:r>
            <a:endParaRPr kumimoji="1" lang="zh-CN" altLang="en-US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8845" y="3950335"/>
            <a:ext cx="2782570" cy="391160"/>
          </a:xfrm>
        </p:spPr>
        <p:txBody>
          <a:bodyPr/>
          <a:lstStyle/>
          <a:p>
            <a:r>
              <a:rPr kumimoji="1" lang="en-US" altLang="zh-CN" sz="1400" dirty="0"/>
              <a:t>CONTENTS</a:t>
            </a:r>
            <a:endParaRPr kumimoji="1" lang="en-US" altLang="zh-CN" sz="1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690745" y="1432560"/>
            <a:ext cx="2026285" cy="455295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、选题背景</a:t>
            </a:r>
            <a:endParaRPr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690745" y="2186940"/>
            <a:ext cx="2026285" cy="455295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、项目概述</a:t>
            </a:r>
            <a:endParaRPr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4690745" y="2946400"/>
            <a:ext cx="2026285" cy="456565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、软件架构</a:t>
            </a:r>
            <a:endParaRPr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90745" y="4399280"/>
            <a:ext cx="2026285" cy="455295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、成果展示</a:t>
            </a:r>
            <a:endParaRPr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>
          <a:xfrm>
            <a:off x="4690745" y="5153660"/>
            <a:ext cx="2026285" cy="455295"/>
          </a:xfrm>
        </p:spPr>
        <p:txBody>
          <a:bodyPr/>
          <a:lstStyle/>
          <a:p>
            <a:pPr algn="l"/>
            <a:r>
              <a:rPr kumimoji="1"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6</a:t>
            </a:r>
            <a:r>
              <a:rPr kumimoji="1"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、总结</a:t>
            </a:r>
            <a:endParaRPr kumimoji="1"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4690745" y="3650615"/>
            <a:ext cx="2026285" cy="455295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、思路要点</a:t>
            </a:r>
            <a:endParaRPr lang="zh-CN" altLang="en-US" sz="24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0" name="左大括号 29"/>
          <p:cNvSpPr/>
          <p:nvPr/>
        </p:nvSpPr>
        <p:spPr>
          <a:xfrm>
            <a:off x="3701415" y="1124585"/>
            <a:ext cx="442595" cy="4761865"/>
          </a:xfrm>
          <a:prstGeom prst="leftBrace">
            <a:avLst>
              <a:gd name="adj1" fmla="val 215387"/>
              <a:gd name="adj2" fmla="val 500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603750" y="1605915"/>
            <a:ext cx="11811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03750" y="2360295"/>
            <a:ext cx="11811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03750" y="3061335"/>
            <a:ext cx="118110" cy="107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03750" y="3815715"/>
            <a:ext cx="118110" cy="1079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82795" y="4573270"/>
            <a:ext cx="118110" cy="1079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82795" y="5327650"/>
            <a:ext cx="11811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ll/>
      </p:transition>
    </mc:Choice>
    <mc:Fallback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、项目功能展示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1060450"/>
            <a:ext cx="10248900" cy="54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1060450"/>
            <a:ext cx="10248265" cy="5498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" y="1060450"/>
            <a:ext cx="10251440" cy="5499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1060450"/>
            <a:ext cx="10248900" cy="5498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5" y="1059180"/>
            <a:ext cx="10252075" cy="5499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05" y="1060450"/>
            <a:ext cx="10251440" cy="5499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15" y="1060450"/>
            <a:ext cx="10263505" cy="55067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30" y="1061085"/>
            <a:ext cx="10263505" cy="55060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05" y="1069340"/>
            <a:ext cx="10248265" cy="54978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" y="1059180"/>
            <a:ext cx="10252075" cy="5499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15" y="1056640"/>
            <a:ext cx="10257155" cy="55035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005" y="1069340"/>
            <a:ext cx="10281285" cy="55156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115" y="1071880"/>
            <a:ext cx="10276840" cy="55130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115" y="1071880"/>
            <a:ext cx="10276205" cy="55130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115" y="1071880"/>
            <a:ext cx="10289540" cy="552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180" y="1071880"/>
            <a:ext cx="10318750" cy="55200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115" y="1071880"/>
            <a:ext cx="10481310" cy="56229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115" y="1080770"/>
            <a:ext cx="10464800" cy="56140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115" y="1080770"/>
            <a:ext cx="10481310" cy="56229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115" y="1096645"/>
            <a:ext cx="10452735" cy="56070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0115" y="1056640"/>
            <a:ext cx="10464800" cy="561403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2815" y="1081405"/>
            <a:ext cx="10480675" cy="56222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成果展示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1617980"/>
            <a:ext cx="3802380" cy="2996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70" y="1626870"/>
            <a:ext cx="3816985" cy="2943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1626870"/>
            <a:ext cx="3783965" cy="2934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03090" y="857885"/>
            <a:ext cx="3840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团队各类学科成绩分布情况</a:t>
            </a:r>
            <a:endParaRPr lang="zh-CN" altLang="en-US" sz="2400" b="1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09420" y="5607685"/>
            <a:ext cx="9348470" cy="8089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我们发现，三类学科的成绩基本分布在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[80-100]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之间，团队的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整体学科成绩良好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6269990" y="5129530"/>
            <a:ext cx="226695" cy="37782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16200000">
            <a:off x="6165850" y="1244600"/>
            <a:ext cx="434340" cy="7173595"/>
          </a:xfrm>
          <a:prstGeom prst="leftBrace">
            <a:avLst>
              <a:gd name="adj1" fmla="val 1481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" y="1631950"/>
            <a:ext cx="8815705" cy="3990975"/>
          </a:xfrm>
          <a:prstGeom prst="rect">
            <a:avLst/>
          </a:prstGeom>
        </p:spPr>
      </p:pic>
      <p:sp>
        <p:nvSpPr>
          <p:cNvPr id="2" name="线形标注 1 1"/>
          <p:cNvSpPr/>
          <p:nvPr/>
        </p:nvSpPr>
        <p:spPr>
          <a:xfrm>
            <a:off x="1207135" y="1209675"/>
            <a:ext cx="2459990" cy="746760"/>
          </a:xfrm>
          <a:prstGeom prst="borderCallout1">
            <a:avLst>
              <a:gd name="adj1" fmla="val 109778"/>
              <a:gd name="adj2" fmla="val 101806"/>
              <a:gd name="adj3" fmla="val 225595"/>
              <a:gd name="adj4" fmla="val 1239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南昌航空大学程序设计类竞赛团队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所获奖项情况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线形标注 2 3"/>
          <p:cNvSpPr/>
          <p:nvPr/>
        </p:nvSpPr>
        <p:spPr>
          <a:xfrm>
            <a:off x="1577975" y="5622925"/>
            <a:ext cx="2868930" cy="1178560"/>
          </a:xfrm>
          <a:prstGeom prst="borderCallout2">
            <a:avLst>
              <a:gd name="adj1" fmla="val 18750"/>
              <a:gd name="adj2" fmla="val -8333"/>
              <a:gd name="adj3" fmla="val 21390"/>
              <a:gd name="adj4" fmla="val -24612"/>
              <a:gd name="adj5" fmla="val -18157"/>
              <a:gd name="adj6" fmla="val -330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南昌航空大学程序设计类竞赛团队所获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奖项逐年增加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年受疫情影响，参加比赛较少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cxnSp>
        <p:nvCxnSpPr>
          <p:cNvPr id="16" name="曲线连接符 15"/>
          <p:cNvCxnSpPr>
            <a:endCxn id="2" idx="2"/>
          </p:cNvCxnSpPr>
          <p:nvPr/>
        </p:nvCxnSpPr>
        <p:spPr>
          <a:xfrm flipV="1">
            <a:off x="8303895" y="4082415"/>
            <a:ext cx="2045970" cy="1341755"/>
          </a:xfrm>
          <a:prstGeom prst="curved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图表 17"/>
          <p:cNvGraphicFramePr/>
          <p:nvPr/>
        </p:nvGraphicFramePr>
        <p:xfrm>
          <a:off x="721995" y="1060450"/>
          <a:ext cx="7581900" cy="5234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圆角矩形 1"/>
          <p:cNvSpPr/>
          <p:nvPr/>
        </p:nvSpPr>
        <p:spPr>
          <a:xfrm>
            <a:off x="8917305" y="1702435"/>
            <a:ext cx="2865120" cy="2379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14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BGD</a:t>
            </a:r>
            <a:r>
              <a:rPr lang="zh-CN" altLang="en-US" sz="14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（批量度下降）求解出的自变量系数，我们发现，有两类学科</a:t>
            </a:r>
            <a:r>
              <a:rPr lang="zh-CN" altLang="en-US" sz="1400" b="1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呈负相关性</a:t>
            </a:r>
            <a:r>
              <a:rPr lang="zh-CN" altLang="en-US" sz="14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，这是</a:t>
            </a:r>
            <a:r>
              <a:rPr lang="zh-CN" altLang="en-US" sz="1400" b="1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不符合实际的</a:t>
            </a:r>
            <a:r>
              <a:rPr lang="zh-CN" altLang="en-US" sz="14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，于是我们</a:t>
            </a:r>
            <a:r>
              <a:rPr lang="zh-CN" altLang="en-US" sz="1400" b="1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寻找是否存在共线性变量</a:t>
            </a:r>
            <a:endParaRPr lang="zh-CN" altLang="en-US" sz="1400" b="1" kern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1570990"/>
            <a:ext cx="8931275" cy="476504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742170" y="1570990"/>
            <a:ext cx="2308225" cy="3545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对各自变量进行相关性分析后，我们发现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实践教学类学科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极高的共线性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多次实测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后最终决定采取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剔除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方案解决共线性问题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569325" y="2697480"/>
            <a:ext cx="10160" cy="359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曲线连接符 5"/>
          <p:cNvCxnSpPr>
            <a:stCxn id="11" idx="3"/>
            <a:endCxn id="3" idx="1"/>
          </p:cNvCxnSpPr>
          <p:nvPr/>
        </p:nvCxnSpPr>
        <p:spPr>
          <a:xfrm flipV="1">
            <a:off x="9196705" y="3343910"/>
            <a:ext cx="545465" cy="609600"/>
          </a:xfrm>
          <a:prstGeom prst="curvedConnector3">
            <a:avLst>
              <a:gd name="adj1" fmla="val 500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45619" y="220133"/>
            <a:ext cx="3303395" cy="389467"/>
          </a:xfrm>
        </p:spPr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sp>
        <p:nvSpPr>
          <p:cNvPr id="3" name="线形标注 2 2"/>
          <p:cNvSpPr/>
          <p:nvPr/>
        </p:nvSpPr>
        <p:spPr>
          <a:xfrm>
            <a:off x="6574790" y="609600"/>
            <a:ext cx="1853565" cy="1020445"/>
          </a:xfrm>
          <a:prstGeom prst="borderCallout2">
            <a:avLst>
              <a:gd name="adj1" fmla="val 112445"/>
              <a:gd name="adj2" fmla="val 2774"/>
              <a:gd name="adj3" fmla="val 166272"/>
              <a:gd name="adj4" fmla="val -19458"/>
              <a:gd name="adj5" fmla="val 192843"/>
              <a:gd name="adj6" fmla="val -5107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剔除变量后所求得的系数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达到预期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78740" y="1717040"/>
          <a:ext cx="8631555" cy="519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graphicFrame>
        <p:nvGraphicFramePr>
          <p:cNvPr id="10" name="图表 9"/>
          <p:cNvGraphicFramePr/>
          <p:nvPr/>
        </p:nvGraphicFramePr>
        <p:xfrm>
          <a:off x="-21590" y="1326515"/>
          <a:ext cx="8983345" cy="5492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线形标注 2 10"/>
          <p:cNvSpPr/>
          <p:nvPr/>
        </p:nvSpPr>
        <p:spPr>
          <a:xfrm>
            <a:off x="6503035" y="422275"/>
            <a:ext cx="1811655" cy="747395"/>
          </a:xfrm>
          <a:prstGeom prst="borderCallout2">
            <a:avLst>
              <a:gd name="adj1" fmla="val 121588"/>
              <a:gd name="adj2" fmla="val 56274"/>
              <a:gd name="adj3" fmla="val 197850"/>
              <a:gd name="adj4" fmla="val 39871"/>
              <a:gd name="adj5" fmla="val 303364"/>
              <a:gd name="adj6" fmla="val 17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随着训练次数的增加偏移量在增大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24765" y="1781175"/>
          <a:ext cx="3827145" cy="362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4321175" y="811530"/>
          <a:ext cx="7574280" cy="603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虚尾箭头 9"/>
          <p:cNvSpPr/>
          <p:nvPr/>
        </p:nvSpPr>
        <p:spPr>
          <a:xfrm>
            <a:off x="3902075" y="3276600"/>
            <a:ext cx="979170" cy="48577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24530" y="2252345"/>
            <a:ext cx="1656715" cy="964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获奖数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[5,10)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的学生，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8人, 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级学生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19%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79625" y="1047750"/>
            <a:ext cx="2708275" cy="647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获奖数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(&gt;10)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的学生，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人,全为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级学生，1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7675" y="2952115"/>
            <a:ext cx="157162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获奖数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(0)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的学生，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人,全为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级学生  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31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9485" y="4043045"/>
            <a:ext cx="217551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获奖数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(0,5)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的学生 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级学生，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2348865" y="1695450"/>
            <a:ext cx="214630" cy="770255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11" idx="1"/>
          </p:cNvCxnSpPr>
          <p:nvPr/>
        </p:nvCxnSpPr>
        <p:spPr>
          <a:xfrm flipV="1">
            <a:off x="2489835" y="2734945"/>
            <a:ext cx="734695" cy="541655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线形标注 2 3"/>
          <p:cNvSpPr/>
          <p:nvPr/>
        </p:nvSpPr>
        <p:spPr>
          <a:xfrm>
            <a:off x="3771900" y="220345"/>
            <a:ext cx="3145790" cy="773430"/>
          </a:xfrm>
          <a:prstGeom prst="borderCallout2">
            <a:avLst>
              <a:gd name="adj1" fmla="val 125123"/>
              <a:gd name="adj2" fmla="val 83891"/>
              <a:gd name="adj3" fmla="val 222085"/>
              <a:gd name="adj4" fmla="val 97941"/>
              <a:gd name="adj5" fmla="val 287766"/>
              <a:gd name="adj6" fmla="val 1337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学科成绩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逐年级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呈现出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线形标注 2 4"/>
          <p:cNvSpPr/>
          <p:nvPr/>
        </p:nvSpPr>
        <p:spPr>
          <a:xfrm>
            <a:off x="2079625" y="5408295"/>
            <a:ext cx="2151380" cy="1139190"/>
          </a:xfrm>
          <a:prstGeom prst="borderCallout2">
            <a:avLst>
              <a:gd name="adj1" fmla="val 18750"/>
              <a:gd name="adj2" fmla="val -8333"/>
              <a:gd name="adj3" fmla="val 7302"/>
              <a:gd name="adj4" fmla="val -30069"/>
              <a:gd name="adj5" fmla="val -49944"/>
              <a:gd name="adj6" fmla="val -351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获奖数和年级有一定相关性，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低年级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的学生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参加的竞赛数量有限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FIVE</a:t>
            </a:r>
            <a:r>
              <a:rPr kumimoji="1" lang="zh-CN" altLang="en-US" dirty="0">
                <a:sym typeface="+mn-ea"/>
              </a:rPr>
              <a:t> 成果展示</a:t>
            </a:r>
            <a:endParaRPr lang="zh-CN" altLang="en-US"/>
          </a:p>
        </p:txBody>
      </p:sp>
      <p:graphicFrame>
        <p:nvGraphicFramePr>
          <p:cNvPr id="9" name="图表 8"/>
          <p:cNvGraphicFramePr/>
          <p:nvPr/>
        </p:nvGraphicFramePr>
        <p:xfrm>
          <a:off x="37465" y="1377315"/>
          <a:ext cx="8543925" cy="533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线形标注 1 1"/>
          <p:cNvSpPr/>
          <p:nvPr/>
        </p:nvSpPr>
        <p:spPr>
          <a:xfrm>
            <a:off x="5745480" y="64770"/>
            <a:ext cx="3950970" cy="1310005"/>
          </a:xfrm>
          <a:prstGeom prst="borderCallout1">
            <a:avLst>
              <a:gd name="adj1" fmla="val 105853"/>
              <a:gd name="adj2" fmla="val 22321"/>
              <a:gd name="adj3" fmla="val 219206"/>
              <a:gd name="adj4" fmla="val 52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可以看出获奖丰收的背后其实是离不开努力付出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在竞赛中能取得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优异的成绩离不开大量的训练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706235" y="6150610"/>
            <a:ext cx="513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219950" y="5892800"/>
            <a:ext cx="217678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获奖数各不相同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名学生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015" y="609600"/>
            <a:ext cx="1924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、研究成果展示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4115" t="14479" r="4250" b="12370"/>
          <a:stretch>
            <a:fillRect/>
          </a:stretch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  <a:alpha val="3000"/>
                </a:srgbClr>
              </a:gs>
              <a:gs pos="83000">
                <a:srgbClr val="A5A5A5">
                  <a:lumMod val="45000"/>
                  <a:lumOff val="55000"/>
                  <a:alpha val="57000"/>
                </a:srgbClr>
              </a:gs>
              <a:gs pos="100000">
                <a:srgbClr val="A5A5A5">
                  <a:lumMod val="30000"/>
                  <a:lumOff val="7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1" lang="zh-CN" altLang="en-US" sz="6600" dirty="0">
                <a:sym typeface="+mn-ea"/>
              </a:rPr>
              <a:t>总结</a:t>
            </a:r>
            <a:endParaRPr lang="zh-CN" altLang="en-US" sz="6600" b="1" kern="0" dirty="0">
              <a:gradFill flip="none" rotWithShape="1">
                <a:gsLst>
                  <a:gs pos="0">
                    <a:srgbClr val="515151">
                      <a:lumMod val="89000"/>
                    </a:srgbClr>
                  </a:gs>
                  <a:gs pos="23000">
                    <a:srgbClr val="515151">
                      <a:lumMod val="89000"/>
                    </a:srgbClr>
                  </a:gs>
                  <a:gs pos="69000">
                    <a:srgbClr val="515151">
                      <a:lumMod val="75000"/>
                    </a:srgbClr>
                  </a:gs>
                  <a:gs pos="97000">
                    <a:srgbClr val="515151">
                      <a:lumMod val="7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0452" y="4668799"/>
            <a:ext cx="2412366" cy="113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5139055" y="3964305"/>
            <a:ext cx="1913890" cy="48831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endParaRPr kumimoji="1"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sym typeface="+mn-ea"/>
              </a:rPr>
              <a:t>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SIX</a:t>
            </a:r>
            <a:r>
              <a:rPr kumimoji="1" lang="zh-CN" altLang="en-US" dirty="0">
                <a:sym typeface="+mn-ea"/>
              </a:rPr>
              <a:t> 总结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786890" y="1227455"/>
            <a:ext cx="1196975" cy="1057910"/>
          </a:xfrm>
          <a:prstGeom prst="roundRect">
            <a:avLst>
              <a:gd name="adj" fmla="val 217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学科成绩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49650" y="3682365"/>
            <a:ext cx="1196975" cy="1057910"/>
          </a:xfrm>
          <a:prstGeom prst="roundRect">
            <a:avLst>
              <a:gd name="adj" fmla="val 217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68275" y="3682365"/>
            <a:ext cx="1196975" cy="1057910"/>
          </a:xfrm>
          <a:prstGeom prst="roundRect">
            <a:avLst>
              <a:gd name="adj" fmla="val 217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弧形箭头 27"/>
          <p:cNvSpPr/>
          <p:nvPr/>
        </p:nvSpPr>
        <p:spPr>
          <a:xfrm rot="1320000">
            <a:off x="1693545" y="2322195"/>
            <a:ext cx="558800" cy="1861185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右弧形箭头 29"/>
          <p:cNvSpPr/>
          <p:nvPr/>
        </p:nvSpPr>
        <p:spPr>
          <a:xfrm rot="12300000">
            <a:off x="738917" y="1790573"/>
            <a:ext cx="558000" cy="186120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1663700" y="3996690"/>
            <a:ext cx="1442720" cy="2235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1663700" y="4373245"/>
            <a:ext cx="1442720" cy="2235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左弧形箭头 34"/>
          <p:cNvSpPr/>
          <p:nvPr/>
        </p:nvSpPr>
        <p:spPr>
          <a:xfrm rot="19980000">
            <a:off x="2600431" y="2324115"/>
            <a:ext cx="558000" cy="1857600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下弧形箭头 36"/>
          <p:cNvSpPr/>
          <p:nvPr/>
        </p:nvSpPr>
        <p:spPr>
          <a:xfrm rot="14640000">
            <a:off x="2814955" y="2413000"/>
            <a:ext cx="1931670" cy="558165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左大括号 37"/>
          <p:cNvSpPr/>
          <p:nvPr/>
        </p:nvSpPr>
        <p:spPr>
          <a:xfrm>
            <a:off x="4907915" y="2567940"/>
            <a:ext cx="503555" cy="31267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0140950" y="2033270"/>
            <a:ext cx="1277620" cy="897890"/>
          </a:xfrm>
          <a:prstGeom prst="roundRect">
            <a:avLst>
              <a:gd name="adj" fmla="val 217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个人类竞赛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140950" y="5073015"/>
            <a:ext cx="1277620" cy="897890"/>
          </a:xfrm>
          <a:prstGeom prst="roundRect">
            <a:avLst>
              <a:gd name="adj" fmla="val 217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团体类竞赛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右弧形箭头 40"/>
          <p:cNvSpPr/>
          <p:nvPr/>
        </p:nvSpPr>
        <p:spPr>
          <a:xfrm rot="10800000">
            <a:off x="9491980" y="2698390"/>
            <a:ext cx="558165" cy="260640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右弧形箭头 41"/>
          <p:cNvSpPr/>
          <p:nvPr/>
        </p:nvSpPr>
        <p:spPr>
          <a:xfrm>
            <a:off x="11478260" y="2698750"/>
            <a:ext cx="558800" cy="260604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10330" y="220599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80640" y="314071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08455" y="3211195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8275" y="2383155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84705" y="379222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84705" y="449961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40240" y="383667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349990" y="3836670"/>
            <a:ext cx="60071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促进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1770" y="3037840"/>
            <a:ext cx="3230880" cy="2186940"/>
          </a:xfrm>
          <a:prstGeom prst="rect">
            <a:avLst/>
          </a:prstGeom>
        </p:spPr>
      </p:pic>
      <p:sp>
        <p:nvSpPr>
          <p:cNvPr id="53" name="虚尾箭头 52"/>
          <p:cNvSpPr/>
          <p:nvPr/>
        </p:nvSpPr>
        <p:spPr>
          <a:xfrm>
            <a:off x="8322945" y="3759200"/>
            <a:ext cx="779780" cy="363855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12" grpId="0" animBg="1"/>
      <p:bldP spid="28" grpId="0" animBg="1"/>
      <p:bldP spid="30" grpId="0" animBg="1"/>
      <p:bldP spid="32" grpId="0" animBg="1"/>
      <p:bldP spid="33" grpId="0" animBg="1"/>
      <p:bldP spid="45" grpId="0"/>
      <p:bldP spid="46" grpId="0"/>
      <p:bldP spid="47" grpId="0"/>
      <p:bldP spid="48" grpId="0"/>
      <p:bldP spid="44" grpId="0"/>
      <p:bldP spid="35" grpId="0" animBg="1"/>
      <p:bldP spid="43" grpId="0"/>
      <p:bldP spid="37" grpId="0" animBg="1"/>
      <p:bldP spid="28" grpId="1" animBg="1"/>
      <p:bldP spid="30" grpId="1" animBg="1"/>
      <p:bldP spid="32" grpId="1" animBg="1"/>
      <p:bldP spid="33" grpId="1" animBg="1"/>
      <p:bldP spid="45" grpId="1"/>
      <p:bldP spid="46" grpId="1"/>
      <p:bldP spid="47" grpId="1"/>
      <p:bldP spid="48" grpId="1"/>
      <p:bldP spid="44" grpId="1"/>
      <p:bldP spid="35" grpId="1" animBg="1"/>
      <p:bldP spid="43" grpId="1"/>
      <p:bldP spid="37" grpId="1" animBg="1"/>
      <p:bldP spid="38" grpId="0" animBg="1"/>
      <p:bldP spid="38" grpId="1" animBg="1"/>
      <p:bldP spid="53" grpId="0" animBg="1"/>
      <p:bldP spid="53" grpId="1" animBg="1"/>
      <p:bldP spid="39" grpId="0" animBg="1"/>
      <p:bldP spid="40" grpId="0" animBg="1"/>
      <p:bldP spid="39" grpId="1" animBg="1"/>
      <p:bldP spid="40" grpId="1" animBg="1"/>
      <p:bldP spid="41" grpId="0" animBg="1"/>
      <p:bldP spid="49" grpId="0"/>
      <p:bldP spid="50" grpId="0"/>
      <p:bldP spid="42" grpId="0" animBg="1"/>
      <p:bldP spid="41" grpId="1" animBg="1"/>
      <p:bldP spid="49" grpId="1"/>
      <p:bldP spid="50" grpId="1"/>
      <p:bldP spid="4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l="48897"/>
          <a:stretch>
            <a:fillRect/>
          </a:stretch>
        </p:blipFill>
        <p:spPr>
          <a:xfrm>
            <a:off x="-25400" y="356349"/>
            <a:ext cx="3137336" cy="6145301"/>
          </a:xfrm>
          <a:prstGeom prst="rect">
            <a:avLst/>
          </a:prstGeom>
        </p:spPr>
      </p:pic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总结</a:t>
            </a:r>
            <a:endParaRPr kumimoji="1" lang="zh-CN" altLang="en-US" dirty="0"/>
          </a:p>
        </p:txBody>
      </p:sp>
      <p:grpSp>
        <p:nvGrpSpPr>
          <p:cNvPr id="31" name="组合 76"/>
          <p:cNvGrpSpPr/>
          <p:nvPr/>
        </p:nvGrpSpPr>
        <p:grpSpPr>
          <a:xfrm>
            <a:off x="-25400" y="1732467"/>
            <a:ext cx="4494766" cy="3393064"/>
            <a:chOff x="-25400" y="1732467"/>
            <a:chExt cx="4494766" cy="3393064"/>
          </a:xfrm>
        </p:grpSpPr>
        <p:grpSp>
          <p:nvGrpSpPr>
            <p:cNvPr id="32" name="组合 11"/>
            <p:cNvGrpSpPr/>
            <p:nvPr/>
          </p:nvGrpSpPr>
          <p:grpSpPr>
            <a:xfrm>
              <a:off x="-25400" y="1786467"/>
              <a:ext cx="4445000" cy="1667933"/>
              <a:chOff x="-25400" y="1786467"/>
              <a:chExt cx="4445000" cy="1667933"/>
            </a:xfrm>
          </p:grpSpPr>
          <p:sp>
            <p:nvSpPr>
              <p:cNvPr id="34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 panose="020B0502040204020203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 panose="020B0502040204020203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12"/>
            <p:cNvGrpSpPr/>
            <p:nvPr/>
          </p:nvGrpSpPr>
          <p:grpSpPr>
            <a:xfrm flipV="1">
              <a:off x="-25400" y="3403598"/>
              <a:ext cx="4445000" cy="1667933"/>
              <a:chOff x="-25400" y="1786467"/>
              <a:chExt cx="4445000" cy="1667933"/>
            </a:xfrm>
          </p:grpSpPr>
          <p:sp>
            <p:nvSpPr>
              <p:cNvPr id="38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 panose="020B0502040204020203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 panose="020B0502040204020203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sp>
        <p:nvSpPr>
          <p:cNvPr id="178" name="文本框 177"/>
          <p:cNvSpPr txBox="1"/>
          <p:nvPr/>
        </p:nvSpPr>
        <p:spPr>
          <a:xfrm>
            <a:off x="4013200" y="1524000"/>
            <a:ext cx="37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1</a:t>
            </a:r>
            <a:endParaRPr lang="en-US" altLang="zh-CN" sz="28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4013200" y="2616200"/>
            <a:ext cx="37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2</a:t>
            </a:r>
            <a:endParaRPr lang="en-US" altLang="zh-CN" sz="28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4013200" y="3708400"/>
            <a:ext cx="37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3</a:t>
            </a:r>
            <a:endParaRPr lang="en-US" altLang="zh-CN" sz="28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013200" y="4800600"/>
            <a:ext cx="37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4</a:t>
            </a:r>
            <a:endParaRPr lang="en-US" altLang="zh-CN" sz="280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49574"/>
          <a:stretch>
            <a:fillRect/>
          </a:stretch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220" name="圆角矩形 219"/>
          <p:cNvSpPr/>
          <p:nvPr/>
        </p:nvSpPr>
        <p:spPr>
          <a:xfrm>
            <a:off x="4568825" y="1525270"/>
            <a:ext cx="4596130" cy="5219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投入于第二课堂类竞赛并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不会影响学科成绩</a:t>
            </a:r>
            <a:endParaRPr lang="zh-CN" altLang="en-US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2" name="圆角矩形 221"/>
          <p:cNvSpPr/>
          <p:nvPr/>
        </p:nvSpPr>
        <p:spPr>
          <a:xfrm>
            <a:off x="4581525" y="2616200"/>
            <a:ext cx="5954395" cy="5219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参与第二课堂类竞赛形成的发散思维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有助于学科高效学习</a:t>
            </a:r>
            <a:endParaRPr lang="zh-CN" altLang="en-US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4" name="圆角矩形 223"/>
          <p:cNvSpPr/>
          <p:nvPr/>
        </p:nvSpPr>
        <p:spPr>
          <a:xfrm>
            <a:off x="4568825" y="3726815"/>
            <a:ext cx="5556250" cy="5219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l" defTabSz="914400"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竞赛、训练、学习三者之间是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相互促进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相辅相成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" name="圆角矩形 224"/>
          <p:cNvSpPr/>
          <p:nvPr/>
        </p:nvSpPr>
        <p:spPr>
          <a:xfrm>
            <a:off x="4568825" y="4800600"/>
            <a:ext cx="6681470" cy="5219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项目立项至完成以来，让我越发明白：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学习就是一个折腾的过程</a:t>
            </a:r>
            <a:endParaRPr lang="zh-CN" altLang="en-US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bldLvl="0" animBg="1"/>
      <p:bldP spid="220" grpId="1" animBg="1"/>
      <p:bldP spid="222" grpId="0" bldLvl="0" animBg="1"/>
      <p:bldP spid="222" grpId="1" animBg="1"/>
      <p:bldP spid="224" grpId="0" bldLvl="0" animBg="1"/>
      <p:bldP spid="224" grpId="1" animBg="1"/>
      <p:bldP spid="225" grpId="0" bldLvl="0" animBg="1"/>
      <p:bldP spid="2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感谢大家聆听</a:t>
            </a:r>
            <a:endParaRPr lang="zh-CN" altLang="en-US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55315" y="3669030"/>
            <a:ext cx="2324100" cy="70929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指导老师</a:t>
            </a:r>
            <a:endParaRPr lang="en-US" altLang="zh-CN" sz="2000" kern="0" dirty="0">
              <a:latin typeface="Segoe UI" panose="020B0502040204020203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陈英</a:t>
            </a:r>
            <a:endParaRPr lang="zh-CN" altLang="en-US" sz="2000" kern="0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52590" y="3669030"/>
            <a:ext cx="2324100" cy="70929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报告人</a:t>
            </a:r>
            <a:endParaRPr lang="en-US" altLang="zh-CN" sz="2000" kern="0" dirty="0">
              <a:latin typeface="Segoe UI" panose="020B0502040204020203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魏泽华</a:t>
            </a:r>
            <a:endParaRPr lang="zh-CN" altLang="en-US" sz="2000" kern="0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ll/>
      </p:transition>
    </mc:Choice>
    <mc:Fallback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选题背景</a:t>
            </a:r>
            <a:endParaRPr kumimoji="1" lang="zh-CN" altLang="en-US" dirty="0"/>
          </a:p>
        </p:txBody>
      </p:sp>
      <p:grpSp>
        <p:nvGrpSpPr>
          <p:cNvPr id="100" name="组 99"/>
          <p:cNvGrpSpPr/>
          <p:nvPr/>
        </p:nvGrpSpPr>
        <p:grpSpPr>
          <a:xfrm>
            <a:off x="1010285" y="905510"/>
            <a:ext cx="2159635" cy="57023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92200" y="966470"/>
            <a:ext cx="20085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学科竞赛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064500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对于大学生来说，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学科竞赛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活动是在紧密结合课堂教学的基础上，以竞赛的方式，激发学生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理论联系实际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独立工作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的能力，通过实践来发现问题、解决问题，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增强学生学习和工作自信心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的系列活动，学科竞赛具有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，既无任何捷径可走，又需要付出艰苦的劳动。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092501" y="3536304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南昌航空大学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10285" y="3996690"/>
            <a:ext cx="8064500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对于软件学院的学生来说，最为重要竞赛类型之一便是程序设计类竞赛。我院程序设计竞赛团队自建立以来，已参加了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数百场的竞赛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和组织了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数千场训练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的同时也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积累了大量宝贵数据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，针对这些数据进行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，探究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数据之间的关联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深层次的分析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具有重要意义。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99"/>
          <p:cNvGrpSpPr/>
          <p:nvPr/>
        </p:nvGrpSpPr>
        <p:grpSpPr>
          <a:xfrm>
            <a:off x="1017905" y="3488690"/>
            <a:ext cx="2170430" cy="544830"/>
            <a:chOff x="910794" y="928946"/>
            <a:chExt cx="2300757" cy="509896"/>
          </a:xfrm>
        </p:grpSpPr>
        <p:sp>
          <p:nvSpPr>
            <p:cNvPr id="4" name="矩形 3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ONE</a:t>
            </a:r>
            <a:r>
              <a:rPr kumimoji="1" lang="zh-CN" altLang="en-US" dirty="0">
                <a:sym typeface="+mn-ea"/>
              </a:rPr>
              <a:t> 选题背景</a:t>
            </a: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99820" y="1021080"/>
            <a:ext cx="229044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存在的质疑</a:t>
            </a:r>
            <a:endParaRPr lang="zh-CN" altLang="en-US" sz="28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10665" y="1767205"/>
            <a:ext cx="7574280" cy="89154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专注于竞赛会影响学科成绩？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获不了奖就是在浪费时间？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100121" y="2868284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待解决的问题</a:t>
            </a:r>
            <a:endParaRPr lang="zh-CN" altLang="en-US" sz="28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43940" y="3613785"/>
            <a:ext cx="7606665" cy="1691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、竞赛数据的保存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、团队的数字化管理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、队员的训练和学科追踪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、数据间的关联探究和深层次分析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99"/>
          <p:cNvGrpSpPr/>
          <p:nvPr/>
        </p:nvGrpSpPr>
        <p:grpSpPr>
          <a:xfrm>
            <a:off x="1039495" y="2842260"/>
            <a:ext cx="2444750" cy="544830"/>
            <a:chOff x="910794" y="928946"/>
            <a:chExt cx="2300757" cy="509896"/>
          </a:xfrm>
        </p:grpSpPr>
        <p:sp>
          <p:nvSpPr>
            <p:cNvPr id="9" name="矩形 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 99"/>
          <p:cNvGrpSpPr/>
          <p:nvPr/>
        </p:nvGrpSpPr>
        <p:grpSpPr>
          <a:xfrm>
            <a:off x="1053465" y="1013460"/>
            <a:ext cx="2409825" cy="544830"/>
            <a:chOff x="910794" y="928946"/>
            <a:chExt cx="2300757" cy="509896"/>
          </a:xfrm>
        </p:grpSpPr>
        <p:sp>
          <p:nvSpPr>
            <p:cNvPr id="3" name="矩形 2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sz="2000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sym typeface="+mn-ea"/>
              </a:rPr>
              <a:t>南昌航空大学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项目概述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571104" y="220133"/>
            <a:ext cx="3303395" cy="389467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项目概述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069024" y="869168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我们的目标</a:t>
            </a:r>
            <a:endParaRPr lang="zh-CN" altLang="en-US" sz="32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29444" y="1392388"/>
            <a:ext cx="7039406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为了更好的收集、管理和分析数据，进一步提高团队信息化水平和监督效能，同时实现数字化团队管理。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5275580" y="2575560"/>
            <a:ext cx="774000" cy="7740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9259570" y="2575560"/>
            <a:ext cx="774000" cy="7740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2</a:t>
            </a:r>
            <a:endParaRPr lang="en-US" altLang="zh-CN" sz="2800">
              <a:solidFill>
                <a:schemeClr val="bg1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5275580" y="4411345"/>
            <a:ext cx="774000" cy="7740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3</a:t>
            </a:r>
            <a:endParaRPr lang="en-US" altLang="zh-CN" sz="2800">
              <a:solidFill>
                <a:schemeClr val="bg1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9258935" y="4411345"/>
            <a:ext cx="774000" cy="7740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4</a:t>
            </a:r>
            <a:endParaRPr lang="en-US" altLang="zh-CN" sz="2800">
              <a:solidFill>
                <a:schemeClr val="bg1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069366" y="3611853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高效的数字化团队管理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878392" y="3611853"/>
            <a:ext cx="3535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便捷化</a:t>
            </a:r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存储及可视化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21766" y="5608097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队员学科和训练追踪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30792" y="5608097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学科与竞赛的关系探究</a:t>
            </a:r>
            <a:endParaRPr lang="zh-CN" altLang="en-US" sz="24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学校名称：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sym typeface="+mn-ea"/>
              </a:rPr>
              <a:t>南昌航空大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学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sym typeface="+mn-ea"/>
              </a:rPr>
              <a:t>软件架构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>
                <a:sym typeface="+mn-ea"/>
              </a:rPr>
              <a:t>PART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THREE </a:t>
            </a:r>
            <a:r>
              <a:rPr kumimoji="1" lang="zh-CN" altLang="en-US" dirty="0">
                <a:sym typeface="+mn-ea"/>
              </a:rPr>
              <a:t>软件架构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3820160"/>
            <a:ext cx="1722120" cy="1546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955" y="929005"/>
            <a:ext cx="6316345" cy="5782945"/>
          </a:xfrm>
          <a:prstGeom prst="rect">
            <a:avLst/>
          </a:prstGeom>
        </p:spPr>
      </p:pic>
      <p:sp>
        <p:nvSpPr>
          <p:cNvPr id="2" name="圆角右箭头 1"/>
          <p:cNvSpPr/>
          <p:nvPr/>
        </p:nvSpPr>
        <p:spPr>
          <a:xfrm rot="15840000">
            <a:off x="5017770" y="1249680"/>
            <a:ext cx="697230" cy="514985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770630" y="503555"/>
            <a:ext cx="2092325" cy="6299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显示层采用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LESS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94660" y="2540000"/>
            <a:ext cx="2209165" cy="772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前端系统的架构图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曲线连接符 8"/>
          <p:cNvCxnSpPr>
            <a:endCxn id="8" idx="3"/>
          </p:cNvCxnSpPr>
          <p:nvPr/>
        </p:nvCxnSpPr>
        <p:spPr>
          <a:xfrm rot="16200000" flipV="1">
            <a:off x="5085715" y="3044190"/>
            <a:ext cx="894080" cy="6584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2655</Words>
  <Application>WPS 演示</Application>
  <PresentationFormat>宽屏</PresentationFormat>
  <Paragraphs>400</Paragraphs>
  <Slides>32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UI</vt:lpstr>
      <vt:lpstr>Arial Unicode MS</vt:lpstr>
      <vt:lpstr>等线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ZeyFra</cp:lastModifiedBy>
  <cp:revision>87</cp:revision>
  <dcterms:created xsi:type="dcterms:W3CDTF">2015-08-18T02:51:00Z</dcterms:created>
  <dcterms:modified xsi:type="dcterms:W3CDTF">2021-05-08T10:03:55Z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2052-11.8.2.9067</vt:lpwstr>
  </property>
</Properties>
</file>